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6858000" cy="9906000" type="A4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FBA640A9-76A1-406C-9B10-350480BE5D0D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4888" y="1252538"/>
            <a:ext cx="23383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440993BB-5DFF-474E-A9D6-21FDC9F425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7011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74888" y="1252538"/>
            <a:ext cx="2338387" cy="33813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93BB-5DFF-474E-A9D6-21FDC9F425B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4006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B6EE-080F-48A9-A907-9ADE18A34952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D5D2-17F9-4499-8AD8-576468A1F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5255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B6EE-080F-48A9-A907-9ADE18A34952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D5D2-17F9-4499-8AD8-576468A1F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7093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B6EE-080F-48A9-A907-9ADE18A34952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D5D2-17F9-4499-8AD8-576468A1F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061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B6EE-080F-48A9-A907-9ADE18A34952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D5D2-17F9-4499-8AD8-576468A1F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5640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B6EE-080F-48A9-A907-9ADE18A34952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D5D2-17F9-4499-8AD8-576468A1F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274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B6EE-080F-48A9-A907-9ADE18A34952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D5D2-17F9-4499-8AD8-576468A1F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4303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B6EE-080F-48A9-A907-9ADE18A34952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D5D2-17F9-4499-8AD8-576468A1F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4133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B6EE-080F-48A9-A907-9ADE18A34952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D5D2-17F9-4499-8AD8-576468A1F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79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B6EE-080F-48A9-A907-9ADE18A34952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D5D2-17F9-4499-8AD8-576468A1F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010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B6EE-080F-48A9-A907-9ADE18A34952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D5D2-17F9-4499-8AD8-576468A1F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1619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B6EE-080F-48A9-A907-9ADE18A34952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D5D2-17F9-4499-8AD8-576468A1F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998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0B6EE-080F-48A9-A907-9ADE18A34952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3D5D2-17F9-4499-8AD8-576468A1F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814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.jpg"/><Relationship Id="rId3" Type="http://schemas.openxmlformats.org/officeDocument/2006/relationships/image" Target="../media/image1.png"/><Relationship Id="rId7" Type="http://schemas.openxmlformats.org/officeDocument/2006/relationships/hyperlink" Target="http://eroimo.blog104.fc2.com/blog-entry-664.html" TargetMode="External"/><Relationship Id="rId12" Type="http://schemas.openxmlformats.org/officeDocument/2006/relationships/hyperlink" Target="https://creativecommons.org/licenses/by-sa/3.0/" TargetMode="External"/><Relationship Id="rId1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11" Type="http://schemas.openxmlformats.org/officeDocument/2006/relationships/hyperlink" Target="https://www.flickr.com/photos/mersy/2895068098" TargetMode="External"/><Relationship Id="rId5" Type="http://schemas.openxmlformats.org/officeDocument/2006/relationships/hyperlink" Target="https://gahag.net/005780-sky-soap-bubble/" TargetMode="External"/><Relationship Id="rId15" Type="http://schemas.openxmlformats.org/officeDocument/2006/relationships/hyperlink" Target="https://creativecommons.org/licenses/by/3.0/" TargetMode="External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openxmlformats.org/officeDocument/2006/relationships/hyperlink" Target="https://pixabay.com/ja/%E3%81%95%E3%82%8F%E3%82%84%E3%81%8B-%E4%B8%98-%E5%8E%9F%E3%81%A3%E3%81%B1-%E5%A4%8F-%E5%A4%A7%E5%9C%B0-%E5%A4%AA%E9%99%BD-%E6%99%B4%E5%A4%A9-%E6%B6%BC%E3%81%97%E3%81%84-47195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>
            <a:extLst>
              <a:ext uri="{FF2B5EF4-FFF2-40B4-BE49-F238E27FC236}">
                <a16:creationId xmlns:a16="http://schemas.microsoft.com/office/drawing/2014/main" id="{297FCD83-E098-5FED-4E5A-93B84A559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 trans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2938" y="0"/>
            <a:ext cx="5572125" cy="4021977"/>
          </a:xfrm>
          <a:prstGeom prst="rect">
            <a:avLst/>
          </a:prstGeom>
        </p:spPr>
      </p:pic>
      <p:sp>
        <p:nvSpPr>
          <p:cNvPr id="37" name="思考の吹き出し: 雲形 36">
            <a:extLst>
              <a:ext uri="{FF2B5EF4-FFF2-40B4-BE49-F238E27FC236}">
                <a16:creationId xmlns:a16="http://schemas.microsoft.com/office/drawing/2014/main" id="{761F8213-1859-84BF-EE95-43C4F2C93681}"/>
              </a:ext>
            </a:extLst>
          </p:cNvPr>
          <p:cNvSpPr/>
          <p:nvPr/>
        </p:nvSpPr>
        <p:spPr>
          <a:xfrm>
            <a:off x="3132922" y="3134362"/>
            <a:ext cx="3082141" cy="2809238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3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E4339BDA-1B38-75A9-F2FE-FD9A66F2EE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-10786526" y="1533071"/>
            <a:ext cx="5572125" cy="4457700"/>
          </a:xfrm>
          <a:prstGeom prst="rect">
            <a:avLst/>
          </a:prstGeom>
        </p:spPr>
      </p:pic>
      <p:sp>
        <p:nvSpPr>
          <p:cNvPr id="10" name="フローチャート: せん孔テープ 9">
            <a:extLst>
              <a:ext uri="{FF2B5EF4-FFF2-40B4-BE49-F238E27FC236}">
                <a16:creationId xmlns:a16="http://schemas.microsoft.com/office/drawing/2014/main" id="{5A5D0439-20F1-F2CF-F50F-DDD76B6B1BF2}"/>
              </a:ext>
            </a:extLst>
          </p:cNvPr>
          <p:cNvSpPr/>
          <p:nvPr/>
        </p:nvSpPr>
        <p:spPr>
          <a:xfrm>
            <a:off x="2627210" y="441914"/>
            <a:ext cx="3401941" cy="859536"/>
          </a:xfrm>
          <a:prstGeom prst="flowChartPunchedTap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3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F823898-D9F1-EDA9-108A-9FC95515F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138209" y="3422303"/>
            <a:ext cx="4736306" cy="3448755"/>
          </a:xfrm>
        </p:spPr>
        <p:txBody>
          <a:bodyPr/>
          <a:lstStyle/>
          <a:p>
            <a:r>
              <a:rPr kumimoji="1" lang="ja-JP" altLang="en-US" dirty="0"/>
              <a:t>対象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EB9E9E1-CE56-C0F5-9ED2-80CBD5626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9722199" y="337243"/>
            <a:ext cx="4179094" cy="2391656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ローチャート: 処理 3">
            <a:extLst>
              <a:ext uri="{FF2B5EF4-FFF2-40B4-BE49-F238E27FC236}">
                <a16:creationId xmlns:a16="http://schemas.microsoft.com/office/drawing/2014/main" id="{6F0C8225-C0FD-FC3F-A567-F3510E9B00DB}"/>
              </a:ext>
            </a:extLst>
          </p:cNvPr>
          <p:cNvSpPr/>
          <p:nvPr/>
        </p:nvSpPr>
        <p:spPr>
          <a:xfrm>
            <a:off x="457026" y="1178772"/>
            <a:ext cx="2568069" cy="239152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344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ea typeface="HGP行書体" panose="03000600000000000000" pitchFamily="66" charset="-128"/>
                <a:cs typeface="Adobe Devanagari" panose="02040503050201020203" pitchFamily="18" charset="0"/>
              </a:rPr>
              <a:t>STS</a:t>
            </a:r>
            <a:endParaRPr kumimoji="1" lang="ja-JP" altLang="en-US" sz="9344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 pitchFamily="18" charset="0"/>
              <a:ea typeface="HGP行書体" panose="03000600000000000000" pitchFamily="66" charset="-128"/>
              <a:cs typeface="Adobe Devanagari" panose="02040503050201020203" pitchFamily="18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D876DEA-E9ED-6758-ECE0-141C4B5CEE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" t="26013" r="6050"/>
          <a:stretch/>
        </p:blipFill>
        <p:spPr>
          <a:xfrm>
            <a:off x="642938" y="23069"/>
            <a:ext cx="1951498" cy="1349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フローチャート: 処理 6">
            <a:extLst>
              <a:ext uri="{FF2B5EF4-FFF2-40B4-BE49-F238E27FC236}">
                <a16:creationId xmlns:a16="http://schemas.microsoft.com/office/drawing/2014/main" id="{CE27C024-23C3-AE5A-D7E4-4C4003589F1C}"/>
              </a:ext>
            </a:extLst>
          </p:cNvPr>
          <p:cNvSpPr/>
          <p:nvPr/>
        </p:nvSpPr>
        <p:spPr>
          <a:xfrm>
            <a:off x="1721770" y="2086537"/>
            <a:ext cx="4643611" cy="98672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900" dirty="0">
                <a:solidFill>
                  <a:schemeClr val="accent5">
                    <a:lumMod val="50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ジュニア強化</a:t>
            </a:r>
            <a:endParaRPr kumimoji="1" lang="en-US" altLang="ja-JP" sz="3900" dirty="0">
              <a:solidFill>
                <a:schemeClr val="accent5">
                  <a:lumMod val="50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r>
              <a:rPr kumimoji="1" lang="ja-JP" altLang="en-US" sz="3900" dirty="0">
                <a:solidFill>
                  <a:schemeClr val="accent5">
                    <a:lumMod val="50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　　　プログラム</a:t>
            </a:r>
          </a:p>
        </p:txBody>
      </p:sp>
      <p:sp>
        <p:nvSpPr>
          <p:cNvPr id="8" name="フローチャート: 処理 7">
            <a:extLst>
              <a:ext uri="{FF2B5EF4-FFF2-40B4-BE49-F238E27FC236}">
                <a16:creationId xmlns:a16="http://schemas.microsoft.com/office/drawing/2014/main" id="{3DA8AEB4-727E-1236-FA05-6E395DF68AA3}"/>
              </a:ext>
            </a:extLst>
          </p:cNvPr>
          <p:cNvSpPr/>
          <p:nvPr/>
        </p:nvSpPr>
        <p:spPr>
          <a:xfrm>
            <a:off x="2695205" y="479289"/>
            <a:ext cx="3196201" cy="65379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5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Adobe Devanagari" panose="02040503050201020203" pitchFamily="18" charset="0"/>
              </a:rPr>
              <a:t>サマーキャンプ</a:t>
            </a:r>
          </a:p>
        </p:txBody>
      </p:sp>
      <p:sp>
        <p:nvSpPr>
          <p:cNvPr id="9" name="フローチャート: 処理 8">
            <a:extLst>
              <a:ext uri="{FF2B5EF4-FFF2-40B4-BE49-F238E27FC236}">
                <a16:creationId xmlns:a16="http://schemas.microsoft.com/office/drawing/2014/main" id="{9F4315E6-F3D1-E6D2-C176-0440803D258A}"/>
              </a:ext>
            </a:extLst>
          </p:cNvPr>
          <p:cNvSpPr/>
          <p:nvPr/>
        </p:nvSpPr>
        <p:spPr>
          <a:xfrm>
            <a:off x="572172" y="5623409"/>
            <a:ext cx="1063316" cy="49777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75" dirty="0">
                <a:solidFill>
                  <a:schemeClr val="accent5">
                    <a:lumMod val="75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参加費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F668980D-497B-27ED-1597-81447257F2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-4755866" y="4969550"/>
            <a:ext cx="2578320" cy="19337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B298912-66E7-5E45-BFC1-9040F167D976}"/>
              </a:ext>
            </a:extLst>
          </p:cNvPr>
          <p:cNvSpPr txBox="1"/>
          <p:nvPr/>
        </p:nvSpPr>
        <p:spPr>
          <a:xfrm>
            <a:off x="-5657022" y="7880003"/>
            <a:ext cx="4953000" cy="2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31">
                <a:hlinkClick r:id="rId11" tooltip="https://www.flickr.com/photos/mersy/2895068098"/>
              </a:rPr>
              <a:t>この写真</a:t>
            </a:r>
            <a:r>
              <a:rPr lang="ja-JP" altLang="en-US" sz="731"/>
              <a:t> の作成者 不明な作成者 は </a:t>
            </a:r>
            <a:r>
              <a:rPr lang="ja-JP" altLang="en-US" sz="731">
                <a:hlinkClick r:id="rId12" tooltip="https://creativecommons.org/licenses/by-sa/3.0/"/>
              </a:rPr>
              <a:t>CC BY-SA</a:t>
            </a:r>
            <a:r>
              <a:rPr lang="ja-JP" altLang="en-US" sz="731"/>
              <a:t> のライセンスを許諾されています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30028902-E2B0-5E96-07C3-5EBF8C55DAB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-11115230" y="1166456"/>
            <a:ext cx="5572125" cy="3714750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BCB159E-363A-79B0-4445-6433DB9BF0FF}"/>
              </a:ext>
            </a:extLst>
          </p:cNvPr>
          <p:cNvSpPr txBox="1"/>
          <p:nvPr/>
        </p:nvSpPr>
        <p:spPr>
          <a:xfrm>
            <a:off x="-7857725" y="8739544"/>
            <a:ext cx="5572125" cy="2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31" dirty="0">
                <a:hlinkClick r:id="rId7" tooltip="http://eroimo.blog104.fc2.com/blog-entry-664.html"/>
              </a:rPr>
              <a:t>この写真</a:t>
            </a:r>
            <a:r>
              <a:rPr lang="ja-JP" altLang="en-US" sz="731" dirty="0"/>
              <a:t> の作成者 不明な作成者 は </a:t>
            </a:r>
            <a:r>
              <a:rPr lang="ja-JP" altLang="en-US" sz="731" dirty="0">
                <a:hlinkClick r:id="rId15" tooltip="https://creativecommons.org/licenses/by/3.0/"/>
              </a:rPr>
              <a:t>CC BY</a:t>
            </a:r>
            <a:r>
              <a:rPr lang="ja-JP" altLang="en-US" sz="731" dirty="0"/>
              <a:t> のライセンスを許諾されています</a:t>
            </a: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3D56AD00-430E-5DBC-040F-E70405C2929B}"/>
              </a:ext>
            </a:extLst>
          </p:cNvPr>
          <p:cNvSpPr/>
          <p:nvPr/>
        </p:nvSpPr>
        <p:spPr>
          <a:xfrm>
            <a:off x="3283180" y="3409340"/>
            <a:ext cx="2745971" cy="20171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25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スターのコーチ陣が</a:t>
            </a:r>
            <a:endParaRPr kumimoji="1" lang="en-US" altLang="ja-JP" sz="1625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r>
              <a:rPr kumimoji="1" lang="ja-JP" altLang="en-US" sz="1625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あなたのテニススキルを</a:t>
            </a:r>
            <a:endParaRPr kumimoji="1" lang="en-US" altLang="ja-JP" sz="1625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r>
              <a:rPr kumimoji="1" lang="ja-JP" altLang="en-US" sz="1625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徹底サポート！</a:t>
            </a:r>
            <a:endParaRPr kumimoji="1" lang="en-US" altLang="ja-JP" sz="1625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r>
              <a:rPr kumimoji="1" lang="ja-JP" altLang="en-US" sz="1625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技術向上のための</a:t>
            </a:r>
            <a:endParaRPr kumimoji="1" lang="en-US" altLang="ja-JP" sz="1625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r>
              <a:rPr kumimoji="1" lang="en-US" altLang="ja-JP" sz="1625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2</a:t>
            </a:r>
            <a:r>
              <a:rPr kumimoji="1" lang="ja-JP" altLang="en-US" sz="1625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日間の徹底プログラム！</a:t>
            </a:r>
            <a:endParaRPr kumimoji="1" lang="en-US" altLang="ja-JP" sz="1625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r>
              <a:rPr kumimoji="1" lang="ja-JP" altLang="en-US" sz="1625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グループごとに</a:t>
            </a:r>
            <a:endParaRPr kumimoji="1" lang="en-US" altLang="ja-JP" sz="1625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r>
              <a:rPr kumimoji="1" lang="ja-JP" altLang="en-US" sz="1625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コーチが付き</a:t>
            </a:r>
            <a:endParaRPr kumimoji="1" lang="en-US" altLang="ja-JP" sz="1625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r>
              <a:rPr kumimoji="1" lang="ja-JP" altLang="en-US" sz="1625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細かなアドバイスを提供！</a:t>
            </a: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869473F2-A91D-5DF9-0F4D-6DC191C905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904" y="6108515"/>
            <a:ext cx="2724951" cy="20437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フローチャート: 処理 32">
            <a:extLst>
              <a:ext uri="{FF2B5EF4-FFF2-40B4-BE49-F238E27FC236}">
                <a16:creationId xmlns:a16="http://schemas.microsoft.com/office/drawing/2014/main" id="{747A3F34-ECFA-BB12-2B21-6AEB9C573FB8}"/>
              </a:ext>
            </a:extLst>
          </p:cNvPr>
          <p:cNvSpPr/>
          <p:nvPr/>
        </p:nvSpPr>
        <p:spPr>
          <a:xfrm>
            <a:off x="572172" y="4822171"/>
            <a:ext cx="845363" cy="52725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75" dirty="0">
                <a:solidFill>
                  <a:schemeClr val="accent5">
                    <a:lumMod val="75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会場</a:t>
            </a:r>
          </a:p>
        </p:txBody>
      </p:sp>
      <p:sp>
        <p:nvSpPr>
          <p:cNvPr id="34" name="フローチャート: 処理 33">
            <a:extLst>
              <a:ext uri="{FF2B5EF4-FFF2-40B4-BE49-F238E27FC236}">
                <a16:creationId xmlns:a16="http://schemas.microsoft.com/office/drawing/2014/main" id="{E85C5355-93D7-CA43-A2D2-B7FD1907456F}"/>
              </a:ext>
            </a:extLst>
          </p:cNvPr>
          <p:cNvSpPr/>
          <p:nvPr/>
        </p:nvSpPr>
        <p:spPr>
          <a:xfrm>
            <a:off x="234523" y="4158873"/>
            <a:ext cx="1443690" cy="49777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75" dirty="0">
                <a:solidFill>
                  <a:schemeClr val="accent5">
                    <a:lumMod val="75000"/>
                  </a:schemeClr>
                </a:solidFill>
                <a:latin typeface="Cascadia Code" panose="020B0609020000020004" pitchFamily="49" charset="0"/>
                <a:ea typeface="HGP創英ﾌﾟﾚｾﾞﾝｽEB" panose="02020800000000000000" pitchFamily="18" charset="-128"/>
                <a:cs typeface="Cascadia Code" panose="020B0609020000020004" pitchFamily="49" charset="0"/>
              </a:rPr>
              <a:t>日程</a:t>
            </a:r>
            <a:endParaRPr kumimoji="1" lang="en-US" altLang="ja-JP" sz="2275" dirty="0">
              <a:solidFill>
                <a:schemeClr val="accent5">
                  <a:lumMod val="75000"/>
                </a:schemeClr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36" name="フローチャート: 処理 35">
            <a:extLst>
              <a:ext uri="{FF2B5EF4-FFF2-40B4-BE49-F238E27FC236}">
                <a16:creationId xmlns:a16="http://schemas.microsoft.com/office/drawing/2014/main" id="{6F0975EC-315E-FB0A-C1CA-8CFD2C257214}"/>
              </a:ext>
            </a:extLst>
          </p:cNvPr>
          <p:cNvSpPr/>
          <p:nvPr/>
        </p:nvSpPr>
        <p:spPr>
          <a:xfrm rot="10800000" flipH="1" flipV="1">
            <a:off x="353866" y="8481139"/>
            <a:ext cx="2349410" cy="107062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75" dirty="0">
                <a:solidFill>
                  <a:schemeClr val="accent5">
                    <a:lumMod val="75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申し込み方法</a:t>
            </a:r>
          </a:p>
        </p:txBody>
      </p:sp>
      <p:sp>
        <p:nvSpPr>
          <p:cNvPr id="5" name="フローチャート: 処理 4">
            <a:extLst>
              <a:ext uri="{FF2B5EF4-FFF2-40B4-BE49-F238E27FC236}">
                <a16:creationId xmlns:a16="http://schemas.microsoft.com/office/drawing/2014/main" id="{4F46BAA4-147A-CBD7-7C62-A36A003E3941}"/>
              </a:ext>
            </a:extLst>
          </p:cNvPr>
          <p:cNvSpPr/>
          <p:nvPr/>
        </p:nvSpPr>
        <p:spPr>
          <a:xfrm>
            <a:off x="1315903" y="3916423"/>
            <a:ext cx="1913365" cy="98191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50" dirty="0">
                <a:solidFill>
                  <a:schemeClr val="accent5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8</a:t>
            </a:r>
            <a:r>
              <a:rPr kumimoji="1" lang="ja-JP" altLang="en-US" sz="1950" dirty="0">
                <a:solidFill>
                  <a:schemeClr val="accent5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  <a:r>
              <a:rPr kumimoji="1" lang="en-US" altLang="ja-JP" sz="1950" dirty="0">
                <a:solidFill>
                  <a:schemeClr val="accent5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12</a:t>
            </a:r>
            <a:r>
              <a:rPr kumimoji="1" lang="ja-JP" altLang="en-US" sz="1950" dirty="0">
                <a:solidFill>
                  <a:schemeClr val="accent5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日、</a:t>
            </a:r>
            <a:r>
              <a:rPr kumimoji="1" lang="en-US" altLang="ja-JP" sz="1950" dirty="0">
                <a:solidFill>
                  <a:schemeClr val="accent5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13</a:t>
            </a:r>
            <a:r>
              <a:rPr kumimoji="1" lang="ja-JP" altLang="en-US" sz="1950" dirty="0">
                <a:solidFill>
                  <a:schemeClr val="accent5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</a:t>
            </a:r>
          </a:p>
        </p:txBody>
      </p:sp>
      <p:sp>
        <p:nvSpPr>
          <p:cNvPr id="13" name="フローチャート: 処理 12">
            <a:extLst>
              <a:ext uri="{FF2B5EF4-FFF2-40B4-BE49-F238E27FC236}">
                <a16:creationId xmlns:a16="http://schemas.microsoft.com/office/drawing/2014/main" id="{6BC20446-1118-6956-4CDA-128B1B1F9733}"/>
              </a:ext>
            </a:extLst>
          </p:cNvPr>
          <p:cNvSpPr/>
          <p:nvPr/>
        </p:nvSpPr>
        <p:spPr>
          <a:xfrm>
            <a:off x="1150870" y="4845050"/>
            <a:ext cx="2248718" cy="49777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75" dirty="0">
                <a:solidFill>
                  <a:schemeClr val="accent5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スターテニス～</a:t>
            </a:r>
            <a:endParaRPr kumimoji="1" lang="en-US" altLang="ja-JP" sz="2275" dirty="0">
              <a:solidFill>
                <a:schemeClr val="accent5">
                  <a:lumMod val="7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2275" dirty="0">
                <a:solidFill>
                  <a:schemeClr val="accent5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運動公園</a:t>
            </a:r>
          </a:p>
        </p:txBody>
      </p:sp>
      <p:sp>
        <p:nvSpPr>
          <p:cNvPr id="14" name="フローチャート: 処理 13">
            <a:extLst>
              <a:ext uri="{FF2B5EF4-FFF2-40B4-BE49-F238E27FC236}">
                <a16:creationId xmlns:a16="http://schemas.microsoft.com/office/drawing/2014/main" id="{56E9515D-7861-2C6D-5A52-7D52CBE4F682}"/>
              </a:ext>
            </a:extLst>
          </p:cNvPr>
          <p:cNvSpPr/>
          <p:nvPr/>
        </p:nvSpPr>
        <p:spPr>
          <a:xfrm>
            <a:off x="1417845" y="5470384"/>
            <a:ext cx="2161151" cy="80382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950" dirty="0">
                <a:solidFill>
                  <a:schemeClr val="accent5">
                    <a:lumMod val="7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１日　</a:t>
            </a:r>
            <a:r>
              <a:rPr kumimoji="1" lang="en-US" altLang="ja-JP" sz="1950" dirty="0">
                <a:solidFill>
                  <a:schemeClr val="accent5">
                    <a:lumMod val="7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11000</a:t>
            </a:r>
            <a:r>
              <a:rPr kumimoji="1" lang="ja-JP" altLang="en-US" sz="1950" dirty="0">
                <a:solidFill>
                  <a:schemeClr val="accent5">
                    <a:lumMod val="7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円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D54FDA5-BF93-F604-BB1C-C2A5523EFFF4}"/>
              </a:ext>
            </a:extLst>
          </p:cNvPr>
          <p:cNvSpPr txBox="1"/>
          <p:nvPr/>
        </p:nvSpPr>
        <p:spPr>
          <a:xfrm>
            <a:off x="617271" y="9198490"/>
            <a:ext cx="6622686" cy="370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528"/>
              </a:spcAft>
            </a:pPr>
            <a:r>
              <a:rPr lang="ja-JP" altLang="en-US" sz="1788" dirty="0">
                <a:solidFill>
                  <a:schemeClr val="accent5">
                    <a:lumMod val="75000"/>
                  </a:schemeClr>
                </a:solidFill>
                <a:latin typeface="游明朝" panose="02020400000000000000" pitchFamily="18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〒</a:t>
            </a:r>
            <a:r>
              <a:rPr lang="en-US" altLang="ja-JP" sz="1788" dirty="0">
                <a:solidFill>
                  <a:schemeClr val="accent5">
                    <a:lumMod val="75000"/>
                  </a:schemeClr>
                </a:solidFill>
                <a:latin typeface="游明朝" panose="02020400000000000000" pitchFamily="18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861-8014</a:t>
            </a:r>
            <a:r>
              <a:rPr lang="ja-JP" altLang="en-US" sz="1788" dirty="0">
                <a:solidFill>
                  <a:schemeClr val="accent5">
                    <a:lumMod val="75000"/>
                  </a:schemeClr>
                </a:solidFill>
                <a:latin typeface="游明朝" panose="02020400000000000000" pitchFamily="18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　熊本県熊本市東区石原町</a:t>
            </a:r>
            <a:r>
              <a:rPr lang="en-US" altLang="ja-JP" sz="1788" dirty="0">
                <a:solidFill>
                  <a:schemeClr val="accent5">
                    <a:lumMod val="75000"/>
                  </a:schemeClr>
                </a:solidFill>
                <a:latin typeface="游明朝" panose="02020400000000000000" pitchFamily="18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180 </a:t>
            </a:r>
            <a:endParaRPr lang="ja-JP" altLang="en-US" sz="1788" dirty="0">
              <a:solidFill>
                <a:schemeClr val="accent5">
                  <a:lumMod val="75000"/>
                </a:schemeClr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74FF656-AB15-8793-F15F-DCBC4276ADC1}"/>
              </a:ext>
            </a:extLst>
          </p:cNvPr>
          <p:cNvSpPr txBox="1"/>
          <p:nvPr/>
        </p:nvSpPr>
        <p:spPr>
          <a:xfrm>
            <a:off x="572171" y="9464086"/>
            <a:ext cx="3506783" cy="446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528"/>
              </a:spcAft>
            </a:pPr>
            <a:r>
              <a:rPr lang="en-US" altLang="ja-JP" sz="2275" dirty="0">
                <a:latin typeface="Segoe UI Emoji" panose="020B0502040204020203" pitchFamily="34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📞</a:t>
            </a:r>
            <a:r>
              <a:rPr lang="ja-JP" altLang="ja-JP" sz="2275" dirty="0">
                <a:latin typeface="Segoe UI Emoji" panose="020B0502040204020203" pitchFamily="34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０９６－２００－３７８８</a:t>
            </a:r>
            <a:endParaRPr lang="ja-JP" altLang="ja-JP" sz="2275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9" name="フローチャート: 処理 18">
            <a:extLst>
              <a:ext uri="{FF2B5EF4-FFF2-40B4-BE49-F238E27FC236}">
                <a16:creationId xmlns:a16="http://schemas.microsoft.com/office/drawing/2014/main" id="{E3A3278F-82A2-8841-EA63-B30455597A07}"/>
              </a:ext>
            </a:extLst>
          </p:cNvPr>
          <p:cNvSpPr/>
          <p:nvPr/>
        </p:nvSpPr>
        <p:spPr>
          <a:xfrm>
            <a:off x="302513" y="6256395"/>
            <a:ext cx="1384678" cy="82797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950" dirty="0">
                <a:solidFill>
                  <a:schemeClr val="accent5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対象</a:t>
            </a:r>
          </a:p>
        </p:txBody>
      </p:sp>
      <p:sp>
        <p:nvSpPr>
          <p:cNvPr id="21" name="フローチャート: 処理 20">
            <a:extLst>
              <a:ext uri="{FF2B5EF4-FFF2-40B4-BE49-F238E27FC236}">
                <a16:creationId xmlns:a16="http://schemas.microsoft.com/office/drawing/2014/main" id="{A7FCADB4-B495-44FC-895E-F0A7EB380C1E}"/>
              </a:ext>
            </a:extLst>
          </p:cNvPr>
          <p:cNvSpPr/>
          <p:nvPr/>
        </p:nvSpPr>
        <p:spPr>
          <a:xfrm>
            <a:off x="1185440" y="6172499"/>
            <a:ext cx="2578320" cy="99925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25" dirty="0">
                <a:solidFill>
                  <a:schemeClr val="accent5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小学</a:t>
            </a:r>
            <a:r>
              <a:rPr kumimoji="1" lang="en-US" altLang="ja-JP" sz="1625" dirty="0">
                <a:solidFill>
                  <a:schemeClr val="accent5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kumimoji="1" lang="ja-JP" altLang="en-US" sz="1625" dirty="0">
                <a:solidFill>
                  <a:schemeClr val="accent5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年生から高校生まで</a:t>
            </a:r>
          </a:p>
        </p:txBody>
      </p:sp>
      <p:sp>
        <p:nvSpPr>
          <p:cNvPr id="23" name="フローチャート: 処理 22">
            <a:extLst>
              <a:ext uri="{FF2B5EF4-FFF2-40B4-BE49-F238E27FC236}">
                <a16:creationId xmlns:a16="http://schemas.microsoft.com/office/drawing/2014/main" id="{FAB65D3B-F232-6E42-9117-A078B227C431}"/>
              </a:ext>
            </a:extLst>
          </p:cNvPr>
          <p:cNvSpPr/>
          <p:nvPr/>
        </p:nvSpPr>
        <p:spPr>
          <a:xfrm>
            <a:off x="1024283" y="6487786"/>
            <a:ext cx="2473621" cy="86649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63" dirty="0">
                <a:solidFill>
                  <a:schemeClr val="accent5">
                    <a:lumMod val="75000"/>
                  </a:schemeClr>
                </a:solidFill>
              </a:rPr>
              <a:t>（外部の方も大歓迎！）</a:t>
            </a:r>
          </a:p>
        </p:txBody>
      </p:sp>
      <p:sp>
        <p:nvSpPr>
          <p:cNvPr id="26" name="フローチャート: 処理 25">
            <a:extLst>
              <a:ext uri="{FF2B5EF4-FFF2-40B4-BE49-F238E27FC236}">
                <a16:creationId xmlns:a16="http://schemas.microsoft.com/office/drawing/2014/main" id="{E660B12E-A772-32B0-E32C-1AE1368911B7}"/>
              </a:ext>
            </a:extLst>
          </p:cNvPr>
          <p:cNvSpPr/>
          <p:nvPr/>
        </p:nvSpPr>
        <p:spPr>
          <a:xfrm>
            <a:off x="2325563" y="8761260"/>
            <a:ext cx="3050345" cy="49777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63" dirty="0">
                <a:solidFill>
                  <a:schemeClr val="accent5">
                    <a:lumMod val="7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お電話またはフォームにて→</a:t>
            </a:r>
          </a:p>
        </p:txBody>
      </p:sp>
      <p:sp>
        <p:nvSpPr>
          <p:cNvPr id="15" name="フローチャート: 処理 14">
            <a:extLst>
              <a:ext uri="{FF2B5EF4-FFF2-40B4-BE49-F238E27FC236}">
                <a16:creationId xmlns:a16="http://schemas.microsoft.com/office/drawing/2014/main" id="{0CC58808-9220-6507-27F6-31FD266B0657}"/>
              </a:ext>
            </a:extLst>
          </p:cNvPr>
          <p:cNvSpPr/>
          <p:nvPr/>
        </p:nvSpPr>
        <p:spPr>
          <a:xfrm>
            <a:off x="627329" y="7072954"/>
            <a:ext cx="742950" cy="49777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950" dirty="0">
                <a:solidFill>
                  <a:schemeClr val="accent5">
                    <a:lumMod val="75000"/>
                  </a:schemeClr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定員</a:t>
            </a:r>
          </a:p>
        </p:txBody>
      </p:sp>
      <p:sp>
        <p:nvSpPr>
          <p:cNvPr id="17" name="フローチャート: 処理 16">
            <a:extLst>
              <a:ext uri="{FF2B5EF4-FFF2-40B4-BE49-F238E27FC236}">
                <a16:creationId xmlns:a16="http://schemas.microsoft.com/office/drawing/2014/main" id="{FFA717AB-A996-2036-1DDF-19C7FADF0E4B}"/>
              </a:ext>
            </a:extLst>
          </p:cNvPr>
          <p:cNvSpPr/>
          <p:nvPr/>
        </p:nvSpPr>
        <p:spPr>
          <a:xfrm>
            <a:off x="1288966" y="7087890"/>
            <a:ext cx="1085182" cy="49777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50" dirty="0">
                <a:solidFill>
                  <a:schemeClr val="accent5">
                    <a:lumMod val="7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12</a:t>
            </a:r>
            <a:r>
              <a:rPr kumimoji="1" lang="ja-JP" altLang="en-US" sz="1950" dirty="0">
                <a:solidFill>
                  <a:schemeClr val="accent5">
                    <a:lumMod val="7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名</a:t>
            </a:r>
          </a:p>
        </p:txBody>
      </p:sp>
      <p:sp>
        <p:nvSpPr>
          <p:cNvPr id="27" name="フローチャート: 処理 26">
            <a:extLst>
              <a:ext uri="{FF2B5EF4-FFF2-40B4-BE49-F238E27FC236}">
                <a16:creationId xmlns:a16="http://schemas.microsoft.com/office/drawing/2014/main" id="{E2281953-F834-080D-4651-C63B7EBC689B}"/>
              </a:ext>
            </a:extLst>
          </p:cNvPr>
          <p:cNvSpPr/>
          <p:nvPr/>
        </p:nvSpPr>
        <p:spPr>
          <a:xfrm>
            <a:off x="688072" y="8141145"/>
            <a:ext cx="3280410" cy="42416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38" dirty="0">
                <a:solidFill>
                  <a:schemeClr val="accent5">
                    <a:lumMod val="7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※</a:t>
            </a:r>
            <a:r>
              <a:rPr kumimoji="1" lang="ja-JP" altLang="en-US" sz="1138" dirty="0">
                <a:solidFill>
                  <a:schemeClr val="accent5">
                    <a:lumMod val="7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飲み物等は各自ご持参ください</a:t>
            </a:r>
            <a:endParaRPr kumimoji="1" lang="en-US" altLang="ja-JP" sz="1138" dirty="0">
              <a:solidFill>
                <a:schemeClr val="accent5">
                  <a:lumMod val="75000"/>
                </a:schemeClr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ja-JP" altLang="en-US" sz="1138" dirty="0">
                <a:solidFill>
                  <a:schemeClr val="accent5">
                    <a:lumMod val="7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お弁当はこちらで準備します。</a:t>
            </a:r>
            <a:endParaRPr kumimoji="1" lang="en-US" altLang="ja-JP" sz="1138" dirty="0">
              <a:solidFill>
                <a:schemeClr val="accent5">
                  <a:lumMod val="75000"/>
                </a:schemeClr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ja-JP" altLang="en-US" sz="1138" dirty="0">
                <a:solidFill>
                  <a:schemeClr val="accent5">
                    <a:lumMod val="7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人数によっては、</a:t>
            </a:r>
            <a:endParaRPr kumimoji="1" lang="en-US" altLang="ja-JP" sz="1138" dirty="0">
              <a:solidFill>
                <a:schemeClr val="accent5">
                  <a:lumMod val="75000"/>
                </a:schemeClr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ja-JP" altLang="en-US" sz="1138" dirty="0">
                <a:solidFill>
                  <a:schemeClr val="accent5">
                    <a:lumMod val="7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不成立となる場合</a:t>
            </a:r>
            <a:r>
              <a:rPr kumimoji="1" lang="ja-JP" altLang="en-US" sz="1138">
                <a:solidFill>
                  <a:schemeClr val="accent5">
                    <a:lumMod val="7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がございます</a:t>
            </a:r>
            <a:r>
              <a:rPr kumimoji="1" lang="ja-JP" altLang="en-US" sz="1138" dirty="0">
                <a:solidFill>
                  <a:schemeClr val="accent5">
                    <a:lumMod val="7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。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B4A429BF-5159-58BE-3447-ED6CE1827C1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44" y="8461719"/>
            <a:ext cx="1131819" cy="1002367"/>
          </a:xfrm>
          <a:prstGeom prst="rect">
            <a:avLst/>
          </a:prstGeom>
        </p:spPr>
      </p:pic>
      <p:sp>
        <p:nvSpPr>
          <p:cNvPr id="28" name="フローチャート: 処理 27">
            <a:extLst>
              <a:ext uri="{FF2B5EF4-FFF2-40B4-BE49-F238E27FC236}">
                <a16:creationId xmlns:a16="http://schemas.microsoft.com/office/drawing/2014/main" id="{D7DCC4A8-4A06-C632-8C41-09E02292B3E5}"/>
              </a:ext>
            </a:extLst>
          </p:cNvPr>
          <p:cNvSpPr/>
          <p:nvPr/>
        </p:nvSpPr>
        <p:spPr>
          <a:xfrm>
            <a:off x="353866" y="7632857"/>
            <a:ext cx="1274845" cy="49777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950" dirty="0">
                <a:solidFill>
                  <a:schemeClr val="accent5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締切</a:t>
            </a:r>
          </a:p>
        </p:txBody>
      </p:sp>
      <p:sp>
        <p:nvSpPr>
          <p:cNvPr id="31" name="フローチャート: 処理 30">
            <a:extLst>
              <a:ext uri="{FF2B5EF4-FFF2-40B4-BE49-F238E27FC236}">
                <a16:creationId xmlns:a16="http://schemas.microsoft.com/office/drawing/2014/main" id="{2F55335B-C03A-455A-7721-AAE9E46885DE}"/>
              </a:ext>
            </a:extLst>
          </p:cNvPr>
          <p:cNvSpPr/>
          <p:nvPr/>
        </p:nvSpPr>
        <p:spPr>
          <a:xfrm>
            <a:off x="1417535" y="7632857"/>
            <a:ext cx="1485901" cy="49777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63" dirty="0">
                <a:solidFill>
                  <a:schemeClr val="accent5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8</a:t>
            </a:r>
            <a:r>
              <a:rPr kumimoji="1" lang="ja-JP" altLang="en-US" sz="1463" dirty="0">
                <a:solidFill>
                  <a:schemeClr val="accent5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  <a:r>
              <a:rPr kumimoji="1" lang="en-US" altLang="ja-JP" sz="1463" dirty="0">
                <a:solidFill>
                  <a:schemeClr val="accent5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kumimoji="1" lang="ja-JP" altLang="en-US" sz="1463" dirty="0">
                <a:solidFill>
                  <a:schemeClr val="accent5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</a:t>
            </a:r>
            <a:r>
              <a:rPr kumimoji="1" lang="en-US" altLang="ja-JP" sz="1463" dirty="0">
                <a:solidFill>
                  <a:schemeClr val="accent5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kumimoji="1" lang="ja-JP" altLang="en-US" sz="1463" dirty="0">
                <a:solidFill>
                  <a:schemeClr val="accent5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日）迄</a:t>
            </a:r>
          </a:p>
        </p:txBody>
      </p:sp>
    </p:spTree>
    <p:extLst>
      <p:ext uri="{BB962C8B-B14F-4D97-AF65-F5344CB8AC3E}">
        <p14:creationId xmlns:p14="http://schemas.microsoft.com/office/powerpoint/2010/main" val="2465803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401</TotalTime>
  <Words>161</Words>
  <Application>Microsoft Office PowerPoint</Application>
  <PresentationFormat>A4 210 x 297 mm</PresentationFormat>
  <Paragraphs>38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5" baseType="lpstr">
      <vt:lpstr>BIZ UDP明朝 Medium</vt:lpstr>
      <vt:lpstr>HGP創英ﾌﾟﾚｾﾞﾝｽEB</vt:lpstr>
      <vt:lpstr>HGP創英角ｺﾞｼｯｸUB</vt:lpstr>
      <vt:lpstr>HGS創英角ｺﾞｼｯｸUB</vt:lpstr>
      <vt:lpstr>HG創英角ｺﾞｼｯｸUB</vt:lpstr>
      <vt:lpstr>游ゴシック</vt:lpstr>
      <vt:lpstr>游明朝</vt:lpstr>
      <vt:lpstr>Adobe Devanagari</vt:lpstr>
      <vt:lpstr>Arial</vt:lpstr>
      <vt:lpstr>Calibri</vt:lpstr>
      <vt:lpstr>Calibri Light</vt:lpstr>
      <vt:lpstr>Cascadia Code</vt:lpstr>
      <vt:lpstr>Segoe UI Emoji</vt:lpstr>
      <vt:lpstr>Office テーマ</vt:lpstr>
      <vt:lpstr>対象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STAR熊本 有限会社</dc:creator>
  <cp:lastModifiedBy>STAR熊本 有限会社</cp:lastModifiedBy>
  <cp:revision>22</cp:revision>
  <cp:lastPrinted>2024-07-04T03:12:01Z</cp:lastPrinted>
  <dcterms:created xsi:type="dcterms:W3CDTF">2024-06-28T04:06:01Z</dcterms:created>
  <dcterms:modified xsi:type="dcterms:W3CDTF">2024-07-11T10:14:20Z</dcterms:modified>
</cp:coreProperties>
</file>